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12"/>
  </p:notesMasterIdLst>
  <p:handoutMasterIdLst>
    <p:handoutMasterId r:id="rId13"/>
  </p:handoutMasterIdLst>
  <p:sldIdLst>
    <p:sldId id="340" r:id="rId2"/>
    <p:sldId id="370" r:id="rId3"/>
    <p:sldId id="379" r:id="rId4"/>
    <p:sldId id="375" r:id="rId5"/>
    <p:sldId id="376" r:id="rId6"/>
    <p:sldId id="372" r:id="rId7"/>
    <p:sldId id="380" r:id="rId8"/>
    <p:sldId id="381" r:id="rId9"/>
    <p:sldId id="382" r:id="rId10"/>
    <p:sldId id="383" r:id="rId11"/>
  </p:sldIdLst>
  <p:sldSz cx="9144000" cy="6858000" type="screen4x3"/>
  <p:notesSz cx="7102475" cy="10233025"/>
  <p:embeddedFontLst>
    <p:embeddedFont>
      <p:font typeface="Segoe Script" pitchFamily="34" charset="0"/>
      <p:regular r:id="rId14"/>
      <p:bold r:id="rId15"/>
    </p:embeddedFont>
  </p:embeddedFontLst>
  <p:defaultTextStyle>
    <a:defPPr>
      <a:defRPr lang="de-DE"/>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000"/>
    <a:srgbClr val="FF9900"/>
    <a:srgbClr val="990000"/>
    <a:srgbClr val="FF9933"/>
    <a:srgbClr val="4D4D4D"/>
    <a:srgbClr val="FFFF66"/>
    <a:srgbClr val="FFFF00"/>
    <a:srgbClr val="FFCC00"/>
    <a:srgbClr val="0033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1" autoAdjust="0"/>
    <p:restoredTop sz="94660" autoAdjust="0"/>
  </p:normalViewPr>
  <p:slideViewPr>
    <p:cSldViewPr snapToGrid="0">
      <p:cViewPr varScale="1">
        <p:scale>
          <a:sx n="81" d="100"/>
          <a:sy n="81" d="100"/>
        </p:scale>
        <p:origin x="-427" y="-67"/>
      </p:cViewPr>
      <p:guideLst>
        <p:guide orient="horz" pos="892"/>
        <p:guide orient="horz" pos="1212"/>
        <p:guide orient="horz" pos="2886"/>
        <p:guide orient="horz" pos="4086"/>
        <p:guide orient="horz" pos="1375"/>
        <p:guide pos="499"/>
        <p:guide pos="2112"/>
        <p:guide pos="11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2"/>
    </p:cViewPr>
  </p:sorterViewPr>
  <p:notesViewPr>
    <p:cSldViewPr snapToGrid="0">
      <p:cViewPr varScale="1">
        <p:scale>
          <a:sx n="62" d="100"/>
          <a:sy n="62" d="100"/>
        </p:scale>
        <p:origin x="-1680" y="-84"/>
      </p:cViewPr>
      <p:guideLst>
        <p:guide orient="horz" pos="2402"/>
        <p:guide pos="29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92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78163" cy="512763"/>
          </a:xfrm>
          <a:prstGeom prst="rect">
            <a:avLst/>
          </a:prstGeom>
          <a:noFill/>
          <a:ln w="9525">
            <a:noFill/>
            <a:miter lim="800000"/>
            <a:headEnd/>
            <a:tailEnd/>
          </a:ln>
          <a:effectLst/>
        </p:spPr>
        <p:txBody>
          <a:bodyPr vert="horz" wrap="square" lIns="19815" tIns="0" rIns="19815" bIns="0" numCol="1" anchor="t" anchorCtr="0" compatLnSpc="1">
            <a:prstTxWarp prst="textNoShape">
              <a:avLst/>
            </a:prstTxWarp>
          </a:bodyPr>
          <a:lstStyle>
            <a:lvl1pPr defTabSz="927100">
              <a:defRPr sz="900" b="0" i="1" smtClean="0">
                <a:latin typeface="Times New Roman" pitchFamily="18" charset="0"/>
              </a:defRPr>
            </a:lvl1pPr>
          </a:lstStyle>
          <a:p>
            <a:pPr>
              <a:defRPr/>
            </a:pPr>
            <a:endParaRPr lang="de-DE" dirty="0"/>
          </a:p>
        </p:txBody>
      </p:sp>
      <p:sp>
        <p:nvSpPr>
          <p:cNvPr id="2051" name="Rectangle 3"/>
          <p:cNvSpPr>
            <a:spLocks noGrp="1" noChangeArrowheads="1"/>
          </p:cNvSpPr>
          <p:nvPr>
            <p:ph type="dt" idx="1"/>
          </p:nvPr>
        </p:nvSpPr>
        <p:spPr bwMode="auto">
          <a:xfrm>
            <a:off x="4024313" y="-1588"/>
            <a:ext cx="3078162" cy="512763"/>
          </a:xfrm>
          <a:prstGeom prst="rect">
            <a:avLst/>
          </a:prstGeom>
          <a:noFill/>
          <a:ln w="9525">
            <a:noFill/>
            <a:miter lim="800000"/>
            <a:headEnd/>
            <a:tailEnd/>
          </a:ln>
          <a:effectLst/>
        </p:spPr>
        <p:txBody>
          <a:bodyPr vert="horz" wrap="square" lIns="19815" tIns="0" rIns="19815" bIns="0" numCol="1" anchor="t" anchorCtr="0" compatLnSpc="1">
            <a:prstTxWarp prst="textNoShape">
              <a:avLst/>
            </a:prstTxWarp>
          </a:bodyPr>
          <a:lstStyle>
            <a:lvl1pPr algn="r" defTabSz="927100">
              <a:defRPr sz="900" b="0" i="1" smtClean="0">
                <a:latin typeface="Times New Roman" pitchFamily="18" charset="0"/>
              </a:defRPr>
            </a:lvl1pPr>
          </a:lstStyle>
          <a:p>
            <a:pPr>
              <a:defRPr/>
            </a:pPr>
            <a:endParaRPr lang="de-DE" dirty="0"/>
          </a:p>
        </p:txBody>
      </p:sp>
      <p:sp>
        <p:nvSpPr>
          <p:cNvPr id="8196" name="Rectangle 4"/>
          <p:cNvSpPr>
            <a:spLocks noGrp="1" noRot="1" noChangeAspect="1" noChangeArrowheads="1" noTextEdit="1"/>
          </p:cNvSpPr>
          <p:nvPr>
            <p:ph type="sldImg" idx="2"/>
          </p:nvPr>
        </p:nvSpPr>
        <p:spPr bwMode="auto">
          <a:xfrm>
            <a:off x="998538" y="774700"/>
            <a:ext cx="5102225"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4563" y="4862513"/>
            <a:ext cx="5211762" cy="4603750"/>
          </a:xfrm>
          <a:prstGeom prst="rect">
            <a:avLst/>
          </a:prstGeom>
          <a:noFill/>
          <a:ln w="9525">
            <a:noFill/>
            <a:miter lim="800000"/>
            <a:headEnd/>
            <a:tailEnd/>
          </a:ln>
          <a:effectLst/>
        </p:spPr>
        <p:txBody>
          <a:bodyPr vert="horz" wrap="square" lIns="94123" tIns="47887" rIns="94123" bIns="4788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1588" y="9718675"/>
            <a:ext cx="3078163" cy="514350"/>
          </a:xfrm>
          <a:prstGeom prst="rect">
            <a:avLst/>
          </a:prstGeom>
          <a:noFill/>
          <a:ln w="9525">
            <a:noFill/>
            <a:miter lim="800000"/>
            <a:headEnd/>
            <a:tailEnd/>
          </a:ln>
          <a:effectLst/>
        </p:spPr>
        <p:txBody>
          <a:bodyPr vert="horz" wrap="square" lIns="19815" tIns="0" rIns="19815" bIns="0" numCol="1" anchor="b" anchorCtr="0" compatLnSpc="1">
            <a:prstTxWarp prst="textNoShape">
              <a:avLst/>
            </a:prstTxWarp>
          </a:bodyPr>
          <a:lstStyle>
            <a:lvl1pPr defTabSz="927100">
              <a:defRPr sz="900" b="0" i="1" smtClean="0">
                <a:latin typeface="Times New Roman" pitchFamily="18" charset="0"/>
              </a:defRPr>
            </a:lvl1pPr>
          </a:lstStyle>
          <a:p>
            <a:pPr>
              <a:defRPr/>
            </a:pPr>
            <a:endParaRPr lang="de-DE" dirty="0"/>
          </a:p>
        </p:txBody>
      </p:sp>
      <p:sp>
        <p:nvSpPr>
          <p:cNvPr id="2055" name="Rectangle 7"/>
          <p:cNvSpPr>
            <a:spLocks noGrp="1" noChangeArrowheads="1"/>
          </p:cNvSpPr>
          <p:nvPr>
            <p:ph type="sldNum" sz="quarter" idx="5"/>
          </p:nvPr>
        </p:nvSpPr>
        <p:spPr bwMode="auto">
          <a:xfrm>
            <a:off x="4024313" y="9718675"/>
            <a:ext cx="3078162" cy="514350"/>
          </a:xfrm>
          <a:prstGeom prst="rect">
            <a:avLst/>
          </a:prstGeom>
          <a:noFill/>
          <a:ln w="9525">
            <a:noFill/>
            <a:miter lim="800000"/>
            <a:headEnd/>
            <a:tailEnd/>
          </a:ln>
          <a:effectLst/>
        </p:spPr>
        <p:txBody>
          <a:bodyPr vert="horz" wrap="square" lIns="19815" tIns="0" rIns="19815" bIns="0" numCol="1" anchor="b" anchorCtr="0" compatLnSpc="1">
            <a:prstTxWarp prst="textNoShape">
              <a:avLst/>
            </a:prstTxWarp>
          </a:bodyPr>
          <a:lstStyle>
            <a:lvl1pPr algn="r" defTabSz="927100">
              <a:defRPr sz="900" b="0" i="1" smtClean="0">
                <a:latin typeface="Times New Roman" pitchFamily="18" charset="0"/>
              </a:defRPr>
            </a:lvl1pPr>
          </a:lstStyle>
          <a:p>
            <a:pPr>
              <a:defRPr/>
            </a:pPr>
            <a:fld id="{12CF153E-E3FE-4F0C-B27C-2758959E5F58}" type="slidenum">
              <a:rPr lang="de-DE"/>
              <a:pPr>
                <a:defRPr/>
              </a:pPr>
              <a:t>‹Nr.›</a:t>
            </a:fld>
            <a:endParaRPr lang="de-DE" dirty="0"/>
          </a:p>
        </p:txBody>
      </p:sp>
    </p:spTree>
    <p:extLst>
      <p:ext uri="{BB962C8B-B14F-4D97-AF65-F5344CB8AC3E}">
        <p14:creationId xmlns:p14="http://schemas.microsoft.com/office/powerpoint/2010/main" val="35078599"/>
      </p:ext>
    </p:extLst>
  </p:cSld>
  <p:clrMap bg1="lt1" tx1="dk1" bg2="lt2" tx2="dk2" accent1="accent1" accent2="accent2" accent3="accent3" accent4="accent4" accent5="accent5" accent6="accent6" hlink="hlink" folHlink="folHlink"/>
  <p:notesStyle>
    <a:lvl1pPr algn="l" defTabSz="8921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2438" algn="l" defTabSz="8921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3288" algn="l" defTabSz="8921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55725" algn="l" defTabSz="8921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06575" algn="l" defTabSz="8921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1068388"/>
            <a:ext cx="2019300" cy="497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068388"/>
            <a:ext cx="5905500" cy="49720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865313"/>
            <a:ext cx="3810000"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65313"/>
            <a:ext cx="3810000"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8388"/>
            <a:ext cx="8077200" cy="68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865313"/>
            <a:ext cx="7772400" cy="41751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p:txBody>
      </p:sp>
      <p:sp>
        <p:nvSpPr>
          <p:cNvPr id="1031" name="Rectangle 7"/>
          <p:cNvSpPr>
            <a:spLocks noChangeArrowheads="1"/>
          </p:cNvSpPr>
          <p:nvPr userDrawn="1"/>
        </p:nvSpPr>
        <p:spPr bwMode="auto">
          <a:xfrm>
            <a:off x="533400" y="6248400"/>
            <a:ext cx="1905000" cy="457200"/>
          </a:xfrm>
          <a:prstGeom prst="rect">
            <a:avLst/>
          </a:prstGeom>
          <a:noFill/>
          <a:ln w="9525">
            <a:noFill/>
            <a:miter lim="800000"/>
            <a:headEnd/>
            <a:tailEnd/>
          </a:ln>
          <a:effectLst/>
        </p:spPr>
        <p:txBody>
          <a:bodyPr wrap="none" anchor="ct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0" fontAlgn="base" hangingPunct="0">
        <a:spcBef>
          <a:spcPct val="0"/>
        </a:spcBef>
        <a:spcAft>
          <a:spcPct val="0"/>
        </a:spcAft>
        <a:defRPr sz="2400" b="1">
          <a:solidFill>
            <a:schemeClr val="tx1"/>
          </a:solidFill>
          <a:latin typeface="Arial" charset="0"/>
        </a:defRPr>
      </a:lvl6pPr>
      <a:lvl7pPr marL="914400" algn="l" rtl="0" eaLnBrk="0" fontAlgn="base" hangingPunct="0">
        <a:spcBef>
          <a:spcPct val="0"/>
        </a:spcBef>
        <a:spcAft>
          <a:spcPct val="0"/>
        </a:spcAft>
        <a:defRPr sz="2400" b="1">
          <a:solidFill>
            <a:schemeClr val="tx1"/>
          </a:solidFill>
          <a:latin typeface="Arial" charset="0"/>
        </a:defRPr>
      </a:lvl7pPr>
      <a:lvl8pPr marL="1371600" algn="l" rtl="0" eaLnBrk="0" fontAlgn="base" hangingPunct="0">
        <a:spcBef>
          <a:spcPct val="0"/>
        </a:spcBef>
        <a:spcAft>
          <a:spcPct val="0"/>
        </a:spcAft>
        <a:defRPr sz="2400" b="1">
          <a:solidFill>
            <a:schemeClr val="tx1"/>
          </a:solidFill>
          <a:latin typeface="Arial" charset="0"/>
        </a:defRPr>
      </a:lvl8pPr>
      <a:lvl9pPr marL="1828800" algn="l" rtl="0" eaLnBrk="0" fontAlgn="base" hangingPunct="0">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90000"/>
        </a:lnSpc>
        <a:spcBef>
          <a:spcPct val="50000"/>
        </a:spcBef>
        <a:spcAft>
          <a:spcPct val="0"/>
        </a:spcAft>
        <a:buClr>
          <a:srgbClr val="FF9933"/>
        </a:buClr>
        <a:buFont typeface="Wingdings" pitchFamily="2" charset="2"/>
        <a:buChar char="m"/>
        <a:defRPr sz="2000" b="1">
          <a:solidFill>
            <a:schemeClr val="tx1"/>
          </a:solidFill>
          <a:latin typeface="+mn-lt"/>
          <a:ea typeface="+mn-ea"/>
          <a:cs typeface="+mn-cs"/>
        </a:defRPr>
      </a:lvl1pPr>
      <a:lvl2pPr marL="603250" indent="-249238" algn="l" rtl="0" eaLnBrk="0" fontAlgn="base" hangingPunct="0">
        <a:lnSpc>
          <a:spcPct val="90000"/>
        </a:lnSpc>
        <a:spcBef>
          <a:spcPct val="50000"/>
        </a:spcBef>
        <a:spcAft>
          <a:spcPct val="0"/>
        </a:spcAft>
        <a:buClr>
          <a:srgbClr val="FF9933"/>
        </a:buClr>
        <a:buFont typeface="Wingdings" pitchFamily="2" charset="2"/>
        <a:buChar char="Ø"/>
        <a:defRPr sz="1600" b="1">
          <a:solidFill>
            <a:schemeClr val="tx1"/>
          </a:solidFill>
          <a:latin typeface="+mn-lt"/>
        </a:defRPr>
      </a:lvl2pPr>
      <a:lvl3pPr marL="931863" indent="-155575" algn="l" rtl="0" eaLnBrk="0" fontAlgn="base" hangingPunct="0">
        <a:lnSpc>
          <a:spcPct val="90000"/>
        </a:lnSpc>
        <a:spcBef>
          <a:spcPct val="50000"/>
        </a:spcBef>
        <a:spcAft>
          <a:spcPct val="0"/>
        </a:spcAft>
        <a:buClr>
          <a:srgbClr val="FF9933"/>
        </a:buClr>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60400" y="979489"/>
            <a:ext cx="7810500" cy="290511"/>
          </a:xfrm>
        </p:spPr>
        <p:txBody>
          <a:bodyPr/>
          <a:lstStyle/>
          <a:p>
            <a:pPr algn="ctr"/>
            <a:r>
              <a:rPr lang="de-DE" sz="2800" dirty="0" smtClean="0">
                <a:latin typeface="Segoe Script" pitchFamily="34" charset="0"/>
              </a:rPr>
              <a:t>Vor 1000 Jahren</a:t>
            </a:r>
          </a:p>
        </p:txBody>
      </p:sp>
      <p:pic>
        <p:nvPicPr>
          <p:cNvPr id="3" name="Grafik 2" descr="3DKreuzrippe.bmp"/>
          <p:cNvPicPr>
            <a:picLocks noChangeAspect="1"/>
          </p:cNvPicPr>
          <p:nvPr/>
        </p:nvPicPr>
        <p:blipFill>
          <a:blip r:embed="rId2" cstate="print"/>
          <a:srcRect/>
          <a:stretch>
            <a:fillRect/>
          </a:stretch>
        </p:blipFill>
        <p:spPr>
          <a:xfrm>
            <a:off x="336071" y="1476374"/>
            <a:ext cx="3487153" cy="3565525"/>
          </a:xfrm>
          <a:prstGeom prst="rect">
            <a:avLst/>
          </a:prstGeom>
        </p:spPr>
      </p:pic>
      <p:pic>
        <p:nvPicPr>
          <p:cNvPr id="4" name="Grafik 3" descr="AnichtKreuzrippe.bmp"/>
          <p:cNvPicPr>
            <a:picLocks noChangeAspect="1"/>
          </p:cNvPicPr>
          <p:nvPr/>
        </p:nvPicPr>
        <p:blipFill>
          <a:blip r:embed="rId3" cstate="screen"/>
          <a:srcRect/>
          <a:stretch>
            <a:fillRect/>
          </a:stretch>
        </p:blipFill>
        <p:spPr>
          <a:xfrm>
            <a:off x="3897407" y="1638300"/>
            <a:ext cx="4827494" cy="3292062"/>
          </a:xfrm>
          <a:prstGeom prst="rect">
            <a:avLst/>
          </a:prstGeom>
        </p:spPr>
      </p:pic>
      <p:sp>
        <p:nvSpPr>
          <p:cNvPr id="5" name="Textfeld 4"/>
          <p:cNvSpPr txBox="1"/>
          <p:nvPr/>
        </p:nvSpPr>
        <p:spPr>
          <a:xfrm>
            <a:off x="2251075" y="5419725"/>
            <a:ext cx="4509568" cy="338554"/>
          </a:xfrm>
          <a:prstGeom prst="rect">
            <a:avLst/>
          </a:prstGeom>
          <a:noFill/>
        </p:spPr>
        <p:txBody>
          <a:bodyPr wrap="square" rtlCol="0">
            <a:spAutoFit/>
          </a:bodyPr>
          <a:lstStyle/>
          <a:p>
            <a:pPr algn="ctr"/>
            <a:r>
              <a:rPr lang="de-DE" sz="1400" dirty="0" smtClean="0"/>
              <a:t>Steinmetzschule</a:t>
            </a:r>
            <a:r>
              <a:rPr lang="de-DE" sz="1600" dirty="0" smtClean="0"/>
              <a:t> Königslutter</a:t>
            </a:r>
            <a:endParaRPr lang="de-DE" sz="1600" dirty="0"/>
          </a:p>
        </p:txBody>
      </p:sp>
      <p:pic>
        <p:nvPicPr>
          <p:cNvPr id="2051" name="Picture 3"/>
          <p:cNvPicPr>
            <a:picLocks noChangeAspect="1" noChangeArrowheads="1"/>
          </p:cNvPicPr>
          <p:nvPr/>
        </p:nvPicPr>
        <p:blipFill>
          <a:blip r:embed="rId4" cstate="screen"/>
          <a:srcRect/>
          <a:stretch>
            <a:fillRect/>
          </a:stretch>
        </p:blipFill>
        <p:spPr bwMode="auto">
          <a:xfrm>
            <a:off x="6972301" y="4993492"/>
            <a:ext cx="812799" cy="797708"/>
          </a:xfrm>
          <a:prstGeom prst="rect">
            <a:avLst/>
          </a:prstGeom>
          <a:noFill/>
          <a:ln w="12700" cap="flat" cmpd="sng">
            <a:noFill/>
            <a:prstDash val="solid"/>
            <a:miter lim="800000"/>
            <a:headEnd type="none" w="sm" len="sm"/>
            <a:tailEnd type="none" w="sm" len="sm"/>
          </a:ln>
          <a:effectLst/>
        </p:spPr>
      </p:pic>
      <p:sp>
        <p:nvSpPr>
          <p:cNvPr id="7" name="Textfeld 6"/>
          <p:cNvSpPr txBox="1"/>
          <p:nvPr/>
        </p:nvSpPr>
        <p:spPr>
          <a:xfrm>
            <a:off x="2390775" y="5686425"/>
            <a:ext cx="3876675" cy="307777"/>
          </a:xfrm>
          <a:prstGeom prst="rect">
            <a:avLst/>
          </a:prstGeom>
          <a:noFill/>
        </p:spPr>
        <p:txBody>
          <a:bodyPr wrap="square" rtlCol="0">
            <a:spAutoFit/>
          </a:bodyPr>
          <a:lstStyle/>
          <a:p>
            <a:pPr algn="ctr"/>
            <a:r>
              <a:rPr lang="de-DE" sz="1400" dirty="0" smtClean="0"/>
              <a:t>2012 - 2013</a:t>
            </a:r>
            <a:endParaRPr lang="de-DE" sz="1400" dirty="0"/>
          </a:p>
        </p:txBody>
      </p:sp>
      <p:sp>
        <p:nvSpPr>
          <p:cNvPr id="8" name="Textfeld 7"/>
          <p:cNvSpPr txBox="1"/>
          <p:nvPr/>
        </p:nvSpPr>
        <p:spPr>
          <a:xfrm>
            <a:off x="2790825" y="5067300"/>
            <a:ext cx="3381375" cy="369332"/>
          </a:xfrm>
          <a:prstGeom prst="rect">
            <a:avLst/>
          </a:prstGeom>
          <a:noFill/>
        </p:spPr>
        <p:txBody>
          <a:bodyPr wrap="square" rtlCol="0">
            <a:spAutoFit/>
          </a:bodyPr>
          <a:lstStyle/>
          <a:p>
            <a:pPr algn="ctr"/>
            <a:r>
              <a:rPr lang="de-DE" sz="1800" dirty="0" smtClean="0">
                <a:latin typeface="Segoe Script" pitchFamily="34" charset="0"/>
                <a:ea typeface="+mj-ea"/>
                <a:cs typeface="+mj-cs"/>
              </a:rPr>
              <a:t>Die steinerne Stadt</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6326626" y="1161395"/>
            <a:ext cx="2600130" cy="4459229"/>
          </a:xfrm>
          <a:prstGeom prst="rect">
            <a:avLst/>
          </a:prstGeom>
          <a:noFill/>
          <a:ln w="9525" algn="in">
            <a:noFill/>
            <a:miter lim="800000"/>
            <a:headEnd/>
            <a:tailEnd/>
          </a:ln>
          <a:effectLst/>
        </p:spPr>
      </p:pic>
      <p:pic>
        <p:nvPicPr>
          <p:cNvPr id="266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17937" y="2166226"/>
            <a:ext cx="4091546" cy="3546678"/>
          </a:xfrm>
          <a:prstGeom prst="rect">
            <a:avLst/>
          </a:prstGeom>
          <a:noFill/>
          <a:ln w="9525" algn="in">
            <a:noFill/>
            <a:miter lim="800000"/>
            <a:headEnd/>
            <a:tailEnd/>
          </a:ln>
          <a:effectLst/>
        </p:spPr>
      </p:pic>
      <p:sp>
        <p:nvSpPr>
          <p:cNvPr id="5123" name="Inhaltsplatzhalter 2"/>
          <p:cNvSpPr>
            <a:spLocks noGrp="1"/>
          </p:cNvSpPr>
          <p:nvPr>
            <p:ph idx="1"/>
          </p:nvPr>
        </p:nvSpPr>
        <p:spPr>
          <a:xfrm>
            <a:off x="1" y="966049"/>
            <a:ext cx="4009938" cy="4478407"/>
          </a:xfrm>
        </p:spPr>
        <p:txBody>
          <a:bodyPr/>
          <a:lstStyle/>
          <a:p>
            <a:pPr>
              <a:buNone/>
            </a:pPr>
            <a:r>
              <a:rPr lang="de-DE" sz="1600" i="1" dirty="0" smtClean="0"/>
              <a:t>	Die steinerne Stadt  </a:t>
            </a:r>
            <a:r>
              <a:rPr lang="de-DE" sz="1600" dirty="0" smtClean="0"/>
              <a:t>- </a:t>
            </a:r>
            <a:r>
              <a:rPr lang="de-DE" sz="1400" dirty="0" smtClean="0"/>
              <a:t>Projektbeitrag der Steinmetzschule Königslutter 2012/13</a:t>
            </a:r>
            <a:endParaRPr lang="de-DE" sz="1600" dirty="0" smtClean="0"/>
          </a:p>
          <a:p>
            <a:pPr>
              <a:buNone/>
            </a:pPr>
            <a:r>
              <a:rPr lang="de-DE" sz="1200" b="0" dirty="0" smtClean="0"/>
              <a:t>	</a:t>
            </a:r>
          </a:p>
          <a:p>
            <a:pPr>
              <a:buNone/>
            </a:pPr>
            <a:r>
              <a:rPr lang="de-DE" sz="1200" b="0" dirty="0" smtClean="0"/>
              <a:t>	</a:t>
            </a:r>
          </a:p>
          <a:p>
            <a:pPr>
              <a:lnSpc>
                <a:spcPct val="120000"/>
              </a:lnSpc>
              <a:buNone/>
            </a:pPr>
            <a:r>
              <a:rPr lang="de-DE" sz="1200" b="0" dirty="0" smtClean="0"/>
              <a:t> 	Viele der dargestellten Werkzeuge und Vorrichtungen sind heute in Vergessenheit geraten und ihre Funktionsweise ist unbekannt.</a:t>
            </a:r>
          </a:p>
          <a:p>
            <a:pPr>
              <a:lnSpc>
                <a:spcPct val="120000"/>
              </a:lnSpc>
              <a:buNone/>
            </a:pPr>
            <a:r>
              <a:rPr lang="de-DE" sz="1200" b="0" dirty="0" smtClean="0"/>
              <a:t>	Derzeit sollen Projektarbeiten unserer Schüler mit Hilfe von Modellen die Funktion der dargestellten historischen Verfahren klären.</a:t>
            </a:r>
          </a:p>
          <a:p>
            <a:pPr>
              <a:buNone/>
            </a:pPr>
            <a:r>
              <a:rPr lang="de-DE" sz="1200" b="0" dirty="0" smtClean="0"/>
              <a:t>	</a:t>
            </a:r>
          </a:p>
          <a:p>
            <a:pPr>
              <a:buNone/>
            </a:pPr>
            <a:r>
              <a:rPr lang="de-DE" sz="1200" b="0" dirty="0" smtClean="0"/>
              <a:t>	</a:t>
            </a:r>
          </a:p>
          <a:p>
            <a:pPr>
              <a:buNone/>
            </a:pPr>
            <a:r>
              <a:rPr lang="de-DE" sz="1200" b="0" dirty="0" smtClean="0"/>
              <a:t>	</a:t>
            </a:r>
          </a:p>
          <a:p>
            <a:pPr>
              <a:buNone/>
            </a:pPr>
            <a:r>
              <a:rPr lang="de-DE" sz="1200" b="0" dirty="0" smtClean="0"/>
              <a:t> </a:t>
            </a:r>
            <a:endParaRPr lang="de-DE" sz="1600" b="0" dirty="0" smtClean="0"/>
          </a:p>
          <a:p>
            <a:pPr>
              <a:buNone/>
            </a:pPr>
            <a:endParaRPr lang="de-DE" sz="1600" dirty="0" smtClean="0"/>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944378" y="1156229"/>
            <a:ext cx="7092045" cy="4715653"/>
          </a:xfrm>
          <a:prstGeom prst="rect">
            <a:avLst/>
          </a:prstGeom>
          <a:noFill/>
          <a:ln w="9525">
            <a:noFill/>
            <a:miter lim="800000"/>
            <a:headEnd/>
            <a:tailEnd/>
          </a:ln>
          <a:effectLst/>
        </p:spPr>
      </p:pic>
      <p:sp>
        <p:nvSpPr>
          <p:cNvPr id="3074" name="Titel 1"/>
          <p:cNvSpPr>
            <a:spLocks noGrp="1"/>
          </p:cNvSpPr>
          <p:nvPr>
            <p:ph type="title"/>
          </p:nvPr>
        </p:nvSpPr>
        <p:spPr>
          <a:xfrm>
            <a:off x="687294" y="901793"/>
            <a:ext cx="8077200" cy="493712"/>
          </a:xfrm>
        </p:spPr>
        <p:txBody>
          <a:bodyPr/>
          <a:lstStyle/>
          <a:p>
            <a:pPr algn="ctr"/>
            <a:r>
              <a:rPr lang="de-DE" dirty="0" smtClean="0"/>
              <a:t>Zielsetzung</a:t>
            </a:r>
          </a:p>
        </p:txBody>
      </p:sp>
      <p:sp>
        <p:nvSpPr>
          <p:cNvPr id="3075" name="Inhaltsplatzhalter 2"/>
          <p:cNvSpPr>
            <a:spLocks noGrp="1"/>
          </p:cNvSpPr>
          <p:nvPr>
            <p:ph idx="1"/>
          </p:nvPr>
        </p:nvSpPr>
        <p:spPr>
          <a:xfrm>
            <a:off x="143435" y="1783976"/>
            <a:ext cx="6557404" cy="4159623"/>
          </a:xfrm>
          <a:gradFill flip="none" rotWithShape="1">
            <a:gsLst>
              <a:gs pos="100000">
                <a:schemeClr val="dk1">
                  <a:tint val="50000"/>
                  <a:satMod val="300000"/>
                  <a:alpha val="7000"/>
                </a:schemeClr>
              </a:gs>
              <a:gs pos="35000">
                <a:schemeClr val="dk1">
                  <a:tint val="37000"/>
                  <a:satMod val="300000"/>
                </a:schemeClr>
              </a:gs>
              <a:gs pos="100000">
                <a:schemeClr val="dk1">
                  <a:tint val="15000"/>
                  <a:satMod val="350000"/>
                </a:schemeClr>
              </a:gs>
            </a:gsLst>
            <a:lin ang="0" scaled="0"/>
            <a:tileRect/>
          </a:gradFill>
          <a:ln>
            <a:noFill/>
          </a:ln>
          <a:effectLst>
            <a:outerShdw blurRad="1003300" dir="5400000" sx="1000" sy="1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r>
              <a:rPr lang="de-DE" sz="1600" dirty="0" smtClean="0"/>
              <a:t>Die Schüler schaffen ein Identifikationsokjekt</a:t>
            </a:r>
          </a:p>
          <a:p>
            <a:r>
              <a:rPr lang="de-DE" sz="1600" dirty="0" smtClean="0"/>
              <a:t>Sie verbinden ihr eigenes handwerklichen Schaffen mit einer Jahrhunderte alten Bautradition</a:t>
            </a:r>
          </a:p>
          <a:p>
            <a:r>
              <a:rPr lang="de-DE" sz="1600" dirty="0" smtClean="0"/>
              <a:t>Sie erforschen die lokalen Baudenkmäler</a:t>
            </a:r>
            <a:br>
              <a:rPr lang="de-DE" sz="1600" dirty="0" smtClean="0"/>
            </a:br>
            <a:r>
              <a:rPr lang="de-DE" sz="1600" dirty="0" smtClean="0"/>
              <a:t>und erstellen einen </a:t>
            </a:r>
            <a:r>
              <a:rPr lang="de-DE" sz="1600" i="1" dirty="0" smtClean="0"/>
              <a:t>Atlas der Baudetails                       </a:t>
            </a:r>
            <a:r>
              <a:rPr lang="de-DE" sz="1400" dirty="0" smtClean="0"/>
              <a:t>2010/11</a:t>
            </a:r>
            <a:endParaRPr lang="de-DE" sz="1600" dirty="0" smtClean="0"/>
          </a:p>
          <a:p>
            <a:r>
              <a:rPr lang="de-DE" sz="1600" dirty="0" smtClean="0"/>
              <a:t>Sie erforschen die Bautraditionen und dokumentieren </a:t>
            </a:r>
            <a:br>
              <a:rPr lang="de-DE" sz="1600" dirty="0" smtClean="0"/>
            </a:br>
            <a:r>
              <a:rPr lang="de-DE" sz="1600" dirty="0" smtClean="0"/>
              <a:t>am Beispiel des „Kaiserdoms“ in Königslutter das Ineinandergreifen unterschiedlicher Gewerke in einer Bauhütte                                                                            </a:t>
            </a:r>
            <a:r>
              <a:rPr lang="de-DE" sz="1400" dirty="0" smtClean="0"/>
              <a:t>2011/12</a:t>
            </a:r>
            <a:endParaRPr lang="de-DE" sz="1600" dirty="0" smtClean="0"/>
          </a:p>
          <a:p>
            <a:r>
              <a:rPr lang="de-DE" sz="1600" dirty="0" smtClean="0"/>
              <a:t>Sie zeichnen ein Bild von den mittelalterlichen Arbeitsbedingungen und erforschen Arbeits- und Transporttechniken                                                          </a:t>
            </a:r>
            <a:r>
              <a:rPr lang="de-DE" sz="1400" dirty="0" smtClean="0"/>
              <a:t>2012/13</a:t>
            </a:r>
            <a:r>
              <a:rPr lang="de-DE" sz="1600" dirty="0" smtClean="0"/>
              <a:t> </a:t>
            </a:r>
            <a:r>
              <a:rPr lang="de-DE" dirty="0" smtClean="0"/>
              <a:t/>
            </a:r>
            <a:br>
              <a:rPr lang="de-DE" dirty="0" smtClean="0"/>
            </a:br>
            <a:endParaRPr lang="de-DE" dirty="0" smtClean="0"/>
          </a:p>
        </p:txBody>
      </p:sp>
      <p:sp>
        <p:nvSpPr>
          <p:cNvPr id="5" name="Textfeld 4"/>
          <p:cNvSpPr txBox="1"/>
          <p:nvPr/>
        </p:nvSpPr>
        <p:spPr>
          <a:xfrm>
            <a:off x="7124700" y="5943600"/>
            <a:ext cx="1438275" cy="230832"/>
          </a:xfrm>
          <a:prstGeom prst="rect">
            <a:avLst/>
          </a:prstGeom>
          <a:noFill/>
        </p:spPr>
        <p:txBody>
          <a:bodyPr wrap="square" rtlCol="0">
            <a:spAutoFit/>
          </a:bodyPr>
          <a:lstStyle/>
          <a:p>
            <a:r>
              <a:rPr lang="de-DE" sz="900" dirty="0" smtClean="0">
                <a:solidFill>
                  <a:schemeClr val="dk1"/>
                </a:solidFill>
                <a:latin typeface="+mn-lt"/>
              </a:rPr>
              <a:t>2. Richtfest  Juni 2012</a:t>
            </a:r>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screen"/>
          <a:srcRect/>
          <a:stretch>
            <a:fillRect/>
          </a:stretch>
        </p:blipFill>
        <p:spPr bwMode="auto">
          <a:xfrm>
            <a:off x="4434542" y="1613368"/>
            <a:ext cx="4578910" cy="3046031"/>
          </a:xfrm>
          <a:prstGeom prst="rect">
            <a:avLst/>
          </a:prstGeom>
          <a:noFill/>
          <a:ln w="9525" algn="in">
            <a:noFill/>
            <a:miter lim="800000"/>
            <a:headEnd/>
            <a:tailEnd/>
          </a:ln>
          <a:effectLst/>
        </p:spPr>
      </p:pic>
      <p:pic>
        <p:nvPicPr>
          <p:cNvPr id="22532" name="Picture 4" descr="D:\Bilderchen\DigiBild\Schule\Prüf2012\100_9971.JPG"/>
          <p:cNvPicPr>
            <a:picLocks noChangeAspect="1" noChangeArrowheads="1"/>
          </p:cNvPicPr>
          <p:nvPr/>
        </p:nvPicPr>
        <p:blipFill>
          <a:blip r:embed="rId3" cstate="screen"/>
          <a:srcRect/>
          <a:stretch>
            <a:fillRect/>
          </a:stretch>
        </p:blipFill>
        <p:spPr bwMode="auto">
          <a:xfrm>
            <a:off x="868550" y="3044078"/>
            <a:ext cx="4350030" cy="2892487"/>
          </a:xfrm>
          <a:prstGeom prst="rect">
            <a:avLst/>
          </a:prstGeom>
          <a:noFill/>
        </p:spPr>
      </p:pic>
      <p:pic>
        <p:nvPicPr>
          <p:cNvPr id="22531" name="Picture 3" descr="D:\Bilderchen\DigiBild\Schule\Prüf2012\2terBogen.jpg"/>
          <p:cNvPicPr>
            <a:picLocks noChangeAspect="1" noChangeArrowheads="1"/>
          </p:cNvPicPr>
          <p:nvPr/>
        </p:nvPicPr>
        <p:blipFill>
          <a:blip r:embed="rId4" cstate="screen"/>
          <a:srcRect/>
          <a:stretch>
            <a:fillRect/>
          </a:stretch>
        </p:blipFill>
        <p:spPr bwMode="auto">
          <a:xfrm>
            <a:off x="335707" y="1237129"/>
            <a:ext cx="3173544" cy="2515721"/>
          </a:xfrm>
          <a:prstGeom prst="rect">
            <a:avLst/>
          </a:prstGeom>
          <a:noFill/>
        </p:spPr>
      </p:pic>
      <p:sp>
        <p:nvSpPr>
          <p:cNvPr id="5123" name="Inhaltsplatzhalter 2"/>
          <p:cNvSpPr>
            <a:spLocks noGrp="1"/>
          </p:cNvSpPr>
          <p:nvPr>
            <p:ph idx="1"/>
          </p:nvPr>
        </p:nvSpPr>
        <p:spPr>
          <a:xfrm>
            <a:off x="257175" y="923366"/>
            <a:ext cx="8613775" cy="391084"/>
          </a:xfrm>
        </p:spPr>
        <p:txBody>
          <a:bodyPr/>
          <a:lstStyle/>
          <a:p>
            <a:pPr>
              <a:buNone/>
            </a:pPr>
            <a:r>
              <a:rPr lang="de-DE" sz="1600" spc="60" dirty="0" smtClean="0"/>
              <a:t>Ein Etappenziel wurde mit dem zweiten Richtfest am 28. Juni 2012 erreicht,                             </a:t>
            </a:r>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a:xfrm>
            <a:off x="133910" y="1281955"/>
            <a:ext cx="8613775" cy="385482"/>
          </a:xfrm>
        </p:spPr>
        <p:txBody>
          <a:bodyPr/>
          <a:lstStyle/>
          <a:p>
            <a:pPr>
              <a:buNone/>
            </a:pPr>
            <a:r>
              <a:rPr lang="de-DE" dirty="0" smtClean="0"/>
              <a:t>Schmieden...		      Werksteinbearbeitung...		       </a:t>
            </a:r>
          </a:p>
        </p:txBody>
      </p:sp>
      <p:pic>
        <p:nvPicPr>
          <p:cNvPr id="22531" name="Picture 3" descr="D:\Bilderchen\DigiBild\Schule\Kreuzrippe\100_9421_r1.jpg"/>
          <p:cNvPicPr preferRelativeResize="0">
            <a:picLocks noChangeAspect="1" noChangeArrowheads="1"/>
          </p:cNvPicPr>
          <p:nvPr/>
        </p:nvPicPr>
        <p:blipFill>
          <a:blip r:embed="rId2" cstate="screen"/>
          <a:srcRect/>
          <a:stretch>
            <a:fillRect/>
          </a:stretch>
        </p:blipFill>
        <p:spPr bwMode="auto">
          <a:xfrm>
            <a:off x="308215" y="1650625"/>
            <a:ext cx="2895133" cy="4131610"/>
          </a:xfrm>
          <a:prstGeom prst="rect">
            <a:avLst/>
          </a:prstGeom>
          <a:noFill/>
        </p:spPr>
      </p:pic>
      <p:pic>
        <p:nvPicPr>
          <p:cNvPr id="22532" name="Picture 4" descr="D:\Bilderchen\DigiBild\Schule\Kreuzrippe\100_9403.JPG"/>
          <p:cNvPicPr preferRelativeResize="0">
            <a:picLocks noChangeAspect="1" noChangeArrowheads="1"/>
          </p:cNvPicPr>
          <p:nvPr/>
        </p:nvPicPr>
        <p:blipFill>
          <a:blip r:embed="rId3" cstate="screen"/>
          <a:srcRect/>
          <a:stretch>
            <a:fillRect/>
          </a:stretch>
        </p:blipFill>
        <p:spPr bwMode="auto">
          <a:xfrm>
            <a:off x="3369681" y="1670285"/>
            <a:ext cx="5449456" cy="4111200"/>
          </a:xfrm>
          <a:prstGeom prst="rect">
            <a:avLst/>
          </a:prstGeom>
          <a:noFill/>
        </p:spPr>
      </p:pic>
      <p:sp>
        <p:nvSpPr>
          <p:cNvPr id="5" name="Inhaltsplatzhalter 2"/>
          <p:cNvSpPr txBox="1">
            <a:spLocks/>
          </p:cNvSpPr>
          <p:nvPr/>
        </p:nvSpPr>
        <p:spPr bwMode="auto">
          <a:xfrm>
            <a:off x="115980" y="932331"/>
            <a:ext cx="8613775" cy="38548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90000"/>
              </a:lnSpc>
              <a:spcBef>
                <a:spcPct val="50000"/>
              </a:spcBef>
              <a:spcAft>
                <a:spcPct val="0"/>
              </a:spcAft>
              <a:buClr>
                <a:srgbClr val="FF9933"/>
              </a:buClr>
              <a:buSzTx/>
              <a:buFont typeface="Wingdings" pitchFamily="2" charset="2"/>
              <a:buNone/>
              <a:tabLst/>
              <a:defRPr/>
            </a:pPr>
            <a:r>
              <a:rPr kumimoji="0" lang="de-DE" sz="2000" b="1" i="0" u="none" strike="noStrike" kern="0" cap="none" spc="0" normalizeH="0" baseline="0" noProof="0" dirty="0" smtClean="0">
                <a:ln>
                  <a:noFill/>
                </a:ln>
                <a:solidFill>
                  <a:schemeClr val="tx1"/>
                </a:solidFill>
                <a:effectLst/>
                <a:uLnTx/>
                <a:uFillTx/>
                <a:latin typeface="+mn-lt"/>
                <a:ea typeface="+mn-ea"/>
                <a:cs typeface="+mn-cs"/>
              </a:rPr>
              <a:t>Die Arbeit unserer Bauhütte :		       </a:t>
            </a: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D:\Bilderchen\DigiBild\Schule\2012_02_18\100_9702.JPG"/>
          <p:cNvPicPr>
            <a:picLocks noChangeAspect="1" noChangeArrowheads="1"/>
          </p:cNvPicPr>
          <p:nvPr/>
        </p:nvPicPr>
        <p:blipFill>
          <a:blip r:embed="rId2" cstate="screen"/>
          <a:srcRect/>
          <a:stretch>
            <a:fillRect/>
          </a:stretch>
        </p:blipFill>
        <p:spPr bwMode="auto">
          <a:xfrm rot="16200000">
            <a:off x="5536054" y="1622260"/>
            <a:ext cx="3666567" cy="2985947"/>
          </a:xfrm>
          <a:prstGeom prst="rect">
            <a:avLst/>
          </a:prstGeom>
          <a:noFill/>
        </p:spPr>
      </p:pic>
      <p:pic>
        <p:nvPicPr>
          <p:cNvPr id="22531" name="Picture 3" descr="D:\Bilderchen\DigiBild\Schule\2012_02_18\100_9706.JPG"/>
          <p:cNvPicPr>
            <a:picLocks noChangeAspect="1" noChangeArrowheads="1"/>
          </p:cNvPicPr>
          <p:nvPr/>
        </p:nvPicPr>
        <p:blipFill>
          <a:blip r:embed="rId3" cstate="screen"/>
          <a:srcRect/>
          <a:stretch>
            <a:fillRect/>
          </a:stretch>
        </p:blipFill>
        <p:spPr bwMode="auto">
          <a:xfrm>
            <a:off x="3173505" y="3160061"/>
            <a:ext cx="3989295" cy="2792935"/>
          </a:xfrm>
          <a:prstGeom prst="rect">
            <a:avLst/>
          </a:prstGeom>
          <a:noFill/>
        </p:spPr>
      </p:pic>
      <p:sp>
        <p:nvSpPr>
          <p:cNvPr id="5123" name="Inhaltsplatzhalter 2"/>
          <p:cNvSpPr>
            <a:spLocks noGrp="1"/>
          </p:cNvSpPr>
          <p:nvPr>
            <p:ph idx="1"/>
          </p:nvPr>
        </p:nvSpPr>
        <p:spPr>
          <a:xfrm>
            <a:off x="142875" y="923366"/>
            <a:ext cx="8613775" cy="385482"/>
          </a:xfrm>
        </p:spPr>
        <p:txBody>
          <a:bodyPr/>
          <a:lstStyle/>
          <a:p>
            <a:pPr>
              <a:buNone/>
            </a:pPr>
            <a:r>
              <a:rPr lang="de-DE" sz="1800" dirty="0" smtClean="0"/>
              <a:t>Dokumentieren...	            Konstruieren...	                      Kartieren...</a:t>
            </a:r>
          </a:p>
        </p:txBody>
      </p:sp>
      <p:pic>
        <p:nvPicPr>
          <p:cNvPr id="3" name="Picture 2" descr="D:\Bilderchen\DigiBild\Schule\2012_02_18\100_9713.JPG"/>
          <p:cNvPicPr>
            <a:picLocks noChangeAspect="1" noChangeArrowheads="1"/>
          </p:cNvPicPr>
          <p:nvPr/>
        </p:nvPicPr>
        <p:blipFill>
          <a:blip r:embed="rId4" cstate="screen"/>
          <a:srcRect/>
          <a:stretch>
            <a:fillRect/>
          </a:stretch>
        </p:blipFill>
        <p:spPr bwMode="auto">
          <a:xfrm>
            <a:off x="257830" y="1564342"/>
            <a:ext cx="4125912" cy="2743463"/>
          </a:xfrm>
          <a:prstGeom prst="rect">
            <a:avLst/>
          </a:prstGeom>
          <a:noFill/>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DomführungPräs.jpg"/>
          <p:cNvPicPr>
            <a:picLocks noChangeAspect="1"/>
          </p:cNvPicPr>
          <p:nvPr/>
        </p:nvPicPr>
        <p:blipFill>
          <a:blip r:embed="rId2" cstate="print"/>
          <a:stretch>
            <a:fillRect/>
          </a:stretch>
        </p:blipFill>
        <p:spPr>
          <a:xfrm>
            <a:off x="3943810" y="1387578"/>
            <a:ext cx="4933477" cy="3696152"/>
          </a:xfrm>
          <a:prstGeom prst="rect">
            <a:avLst/>
          </a:prstGeom>
        </p:spPr>
      </p:pic>
      <p:sp>
        <p:nvSpPr>
          <p:cNvPr id="5123" name="Inhaltsplatzhalter 2"/>
          <p:cNvSpPr>
            <a:spLocks noGrp="1"/>
          </p:cNvSpPr>
          <p:nvPr>
            <p:ph idx="1"/>
          </p:nvPr>
        </p:nvSpPr>
        <p:spPr>
          <a:xfrm>
            <a:off x="159391" y="1528112"/>
            <a:ext cx="5184396" cy="3756952"/>
          </a:xfrm>
        </p:spPr>
        <p:txBody>
          <a:bodyPr/>
          <a:lstStyle/>
          <a:p>
            <a:pPr>
              <a:buNone/>
            </a:pPr>
            <a:r>
              <a:rPr lang="de-DE" sz="1600" i="1" dirty="0" smtClean="0"/>
              <a:t>	Die steinerne Stadt  </a:t>
            </a:r>
            <a:r>
              <a:rPr lang="de-DE" sz="1600" dirty="0" smtClean="0"/>
              <a:t>- </a:t>
            </a:r>
            <a:r>
              <a:rPr lang="de-DE" sz="1400" dirty="0" smtClean="0"/>
              <a:t>Projektbeitrag der Steinmetzschule Königslutter 2012/13</a:t>
            </a:r>
          </a:p>
          <a:p>
            <a:pPr>
              <a:lnSpc>
                <a:spcPts val="2000"/>
              </a:lnSpc>
              <a:buNone/>
            </a:pPr>
            <a:r>
              <a:rPr lang="de-DE" sz="1200" b="0" dirty="0" smtClean="0"/>
              <a:t>	Für den diesjährigen Beitrag haben wir uns zum Ziel gesetzt, den</a:t>
            </a:r>
            <a:r>
              <a:rPr lang="de-DE" sz="1200" b="0" i="1" dirty="0" smtClean="0"/>
              <a:t> Weg der Steine</a:t>
            </a:r>
            <a:r>
              <a:rPr lang="de-DE" sz="1200" b="0" dirty="0" smtClean="0"/>
              <a:t> aufzuzeigen.</a:t>
            </a:r>
          </a:p>
          <a:p>
            <a:pPr>
              <a:lnSpc>
                <a:spcPts val="2000"/>
              </a:lnSpc>
              <a:buNone/>
            </a:pPr>
            <a:r>
              <a:rPr lang="de-DE" sz="1200" b="0" dirty="0" smtClean="0"/>
              <a:t>	Dabei haben unsere Schüler die großen Bauvolumen des Kaiserdoms sowie der mittelalterlichen Sakralbauten in Braunschweig vor Augen, die alle aus demselben Material gefertigt wurden, dem </a:t>
            </a:r>
            <a:r>
              <a:rPr lang="de-DE" sz="1200" b="0" dirty="0" err="1" smtClean="0"/>
              <a:t>Elmkalk</a:t>
            </a:r>
            <a:r>
              <a:rPr lang="de-DE" sz="1200" b="0" dirty="0" smtClean="0"/>
              <a:t>.</a:t>
            </a:r>
          </a:p>
          <a:p>
            <a:pPr>
              <a:lnSpc>
                <a:spcPts val="2000"/>
              </a:lnSpc>
              <a:buNone/>
            </a:pPr>
            <a:r>
              <a:rPr lang="de-DE" sz="1200" b="0" dirty="0" smtClean="0"/>
              <a:t> 	Nachdem wir uns in den vorangegangen Beiträgen mit der Gewölbekonstruktion und der Gewerke übergreifenden Organisation einer Dombaustelle beschäftigt hatten, interessierte uns die Frage, wie mit mittelalterlichen Techniken die enormen Baumassen gefördert und transportiert werden konnten.</a:t>
            </a:r>
          </a:p>
          <a:p>
            <a:pPr>
              <a:buNone/>
            </a:pPr>
            <a:r>
              <a:rPr lang="de-DE" sz="1200" b="0" dirty="0" smtClean="0"/>
              <a:t> 	 </a:t>
            </a:r>
            <a:endParaRPr lang="de-DE" sz="1600" b="0" dirty="0" smtClean="0"/>
          </a:p>
          <a:p>
            <a:pPr>
              <a:buNone/>
            </a:pPr>
            <a:endParaRPr lang="de-DE" sz="1600" dirty="0" smtClean="0"/>
          </a:p>
        </p:txBody>
      </p:sp>
      <p:sp>
        <p:nvSpPr>
          <p:cNvPr id="5122" name="Titel 1"/>
          <p:cNvSpPr>
            <a:spLocks noGrp="1"/>
          </p:cNvSpPr>
          <p:nvPr>
            <p:ph type="title"/>
          </p:nvPr>
        </p:nvSpPr>
        <p:spPr>
          <a:xfrm>
            <a:off x="398930" y="825220"/>
            <a:ext cx="8077200" cy="555905"/>
          </a:xfrm>
        </p:spPr>
        <p:txBody>
          <a:bodyPr/>
          <a:lstStyle/>
          <a:p>
            <a:r>
              <a:rPr lang="de-DE" dirty="0" smtClean="0"/>
              <a:t>„Vor 1000 Jahren“ </a:t>
            </a:r>
          </a:p>
        </p:txBody>
      </p:sp>
      <p:sp>
        <p:nvSpPr>
          <p:cNvPr id="13" name="Textfeld 12"/>
          <p:cNvSpPr txBox="1"/>
          <p:nvPr/>
        </p:nvSpPr>
        <p:spPr>
          <a:xfrm>
            <a:off x="3917659" y="5184396"/>
            <a:ext cx="4974671" cy="430887"/>
          </a:xfrm>
          <a:prstGeom prst="rect">
            <a:avLst/>
          </a:prstGeom>
          <a:noFill/>
        </p:spPr>
        <p:txBody>
          <a:bodyPr wrap="square" rtlCol="0">
            <a:spAutoFit/>
          </a:bodyPr>
          <a:lstStyle/>
          <a:p>
            <a:r>
              <a:rPr lang="de-DE" sz="1050" b="0" dirty="0" smtClean="0">
                <a:solidFill>
                  <a:srgbClr val="F29000"/>
                </a:solidFill>
              </a:rPr>
              <a:t>Domführung mit der Realschule Königslutter durch den Leiter der Steinmetzschule Königslutter, Günther Dittmann    </a:t>
            </a:r>
            <a:endParaRPr lang="de-DE" sz="1050" b="0" dirty="0">
              <a:solidFill>
                <a:srgbClr val="F29000"/>
              </a:solidFill>
            </a:endParaRPr>
          </a:p>
        </p:txBody>
      </p:sp>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Realschule2Präs.jpg"/>
          <p:cNvPicPr>
            <a:picLocks noChangeAspect="1"/>
          </p:cNvPicPr>
          <p:nvPr/>
        </p:nvPicPr>
        <p:blipFill>
          <a:blip r:embed="rId2" cstate="print"/>
          <a:stretch>
            <a:fillRect/>
          </a:stretch>
        </p:blipFill>
        <p:spPr>
          <a:xfrm>
            <a:off x="4085439" y="1485042"/>
            <a:ext cx="4902106" cy="3682576"/>
          </a:xfrm>
          <a:prstGeom prst="rect">
            <a:avLst/>
          </a:prstGeom>
        </p:spPr>
      </p:pic>
      <p:sp>
        <p:nvSpPr>
          <p:cNvPr id="5123" name="Inhaltsplatzhalter 2"/>
          <p:cNvSpPr>
            <a:spLocks noGrp="1"/>
          </p:cNvSpPr>
          <p:nvPr>
            <p:ph idx="1"/>
          </p:nvPr>
        </p:nvSpPr>
        <p:spPr>
          <a:xfrm>
            <a:off x="0" y="966049"/>
            <a:ext cx="5108895" cy="4478407"/>
          </a:xfrm>
        </p:spPr>
        <p:txBody>
          <a:bodyPr/>
          <a:lstStyle/>
          <a:p>
            <a:pPr>
              <a:buNone/>
            </a:pPr>
            <a:r>
              <a:rPr lang="de-DE" sz="1600" i="1" dirty="0" smtClean="0"/>
              <a:t>	Die steinerne Stadt  </a:t>
            </a:r>
            <a:r>
              <a:rPr lang="de-DE" sz="1600" dirty="0" smtClean="0"/>
              <a:t>- </a:t>
            </a:r>
            <a:r>
              <a:rPr lang="de-DE" sz="1400" dirty="0" smtClean="0"/>
              <a:t>Projektbeitrag der Steinmetzschule Königslutter 2012/13</a:t>
            </a:r>
            <a:endParaRPr lang="de-DE" sz="1600" dirty="0" smtClean="0"/>
          </a:p>
          <a:p>
            <a:pPr>
              <a:buNone/>
            </a:pPr>
            <a:r>
              <a:rPr lang="de-DE" sz="1200" b="0" dirty="0" smtClean="0"/>
              <a:t>	</a:t>
            </a:r>
          </a:p>
          <a:p>
            <a:pPr>
              <a:buNone/>
            </a:pPr>
            <a:r>
              <a:rPr lang="de-DE" sz="1200" b="0" dirty="0" smtClean="0"/>
              <a:t>	</a:t>
            </a:r>
          </a:p>
          <a:p>
            <a:pPr>
              <a:lnSpc>
                <a:spcPct val="150000"/>
              </a:lnSpc>
              <a:buNone/>
            </a:pPr>
            <a:r>
              <a:rPr lang="de-DE" sz="1200" b="0" dirty="0" smtClean="0"/>
              <a:t> 	Als federführende Schule übernehmen wir die Aufgabe unseren Projektpartner, die Haupt- und Realschule Königslutter, in den Bereich der Denkmalpflege einzuführen.</a:t>
            </a:r>
          </a:p>
          <a:p>
            <a:pPr>
              <a:lnSpc>
                <a:spcPct val="150000"/>
              </a:lnSpc>
              <a:buNone/>
            </a:pPr>
            <a:r>
              <a:rPr lang="de-DE" sz="1200" b="0" dirty="0" smtClean="0"/>
              <a:t> 	Dabei werden u.a. Rekonstruktions- und Restaurierungstechniken vermittelt.</a:t>
            </a:r>
            <a:endParaRPr lang="de-DE" sz="1600" dirty="0" smtClean="0"/>
          </a:p>
        </p:txBody>
      </p:sp>
      <p:sp>
        <p:nvSpPr>
          <p:cNvPr id="6" name="Textfeld 5"/>
          <p:cNvSpPr txBox="1"/>
          <p:nvPr/>
        </p:nvSpPr>
        <p:spPr>
          <a:xfrm>
            <a:off x="3984771" y="5217952"/>
            <a:ext cx="4974671" cy="430887"/>
          </a:xfrm>
          <a:prstGeom prst="rect">
            <a:avLst/>
          </a:prstGeom>
          <a:noFill/>
        </p:spPr>
        <p:txBody>
          <a:bodyPr wrap="square" rtlCol="0">
            <a:spAutoFit/>
          </a:bodyPr>
          <a:lstStyle/>
          <a:p>
            <a:r>
              <a:rPr lang="de-DE" sz="1050" b="0" dirty="0" smtClean="0">
                <a:solidFill>
                  <a:srgbClr val="F29000"/>
                </a:solidFill>
              </a:rPr>
              <a:t>Maßwerkkonstruktion mit der Realschule Königslutter auf dem „Reißboden“ </a:t>
            </a:r>
          </a:p>
          <a:p>
            <a:r>
              <a:rPr lang="de-DE" sz="1050" b="0" dirty="0" smtClean="0">
                <a:solidFill>
                  <a:srgbClr val="F29000"/>
                </a:solidFill>
              </a:rPr>
              <a:t>der Steinmetzschule Königslutter</a:t>
            </a:r>
            <a:endParaRPr lang="de-DE" sz="1050" b="0" dirty="0">
              <a:solidFill>
                <a:srgbClr val="F29000"/>
              </a:solidFill>
            </a:endParaRP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4200205" y="2265027"/>
            <a:ext cx="2482478" cy="3582667"/>
          </a:xfrm>
          <a:prstGeom prst="rect">
            <a:avLst/>
          </a:prstGeom>
          <a:gradFill flip="none" rotWithShape="1">
            <a:gsLst>
              <a:gs pos="35000">
                <a:schemeClr val="bg1">
                  <a:lumMod val="75000"/>
                  <a:alpha val="68000"/>
                </a:schemeClr>
              </a:gs>
              <a:gs pos="50000">
                <a:schemeClr val="accent2">
                  <a:tint val="44500"/>
                  <a:satMod val="160000"/>
                </a:schemeClr>
              </a:gs>
              <a:gs pos="100000">
                <a:schemeClr val="accent2">
                  <a:tint val="23500"/>
                  <a:satMod val="160000"/>
                </a:schemeClr>
              </a:gs>
            </a:gsLst>
            <a:lin ang="0" scaled="1"/>
            <a:tileRect/>
          </a:gradFill>
          <a:ln w="9525" algn="in">
            <a:noFill/>
            <a:miter lim="800000"/>
            <a:headEnd/>
            <a:tailEnd/>
          </a:ln>
          <a:effectLst/>
        </p:spPr>
      </p:pic>
      <p:pic>
        <p:nvPicPr>
          <p:cNvPr id="24578" name="Picture 2"/>
          <p:cNvPicPr>
            <a:picLocks noChangeAspect="1" noChangeArrowheads="1"/>
          </p:cNvPicPr>
          <p:nvPr/>
        </p:nvPicPr>
        <p:blipFill>
          <a:blip r:embed="rId3" cstate="print"/>
          <a:srcRect/>
          <a:stretch>
            <a:fillRect/>
          </a:stretch>
        </p:blipFill>
        <p:spPr bwMode="auto">
          <a:xfrm>
            <a:off x="5025006" y="1016816"/>
            <a:ext cx="3926047" cy="2610601"/>
          </a:xfrm>
          <a:prstGeom prst="rect">
            <a:avLst/>
          </a:prstGeom>
          <a:noFill/>
          <a:ln w="9525" algn="in">
            <a:noFill/>
            <a:miter lim="800000"/>
            <a:headEnd/>
            <a:tailEnd/>
          </a:ln>
          <a:effectLst/>
        </p:spPr>
      </p:pic>
      <p:pic>
        <p:nvPicPr>
          <p:cNvPr id="24580" name="Picture 4"/>
          <p:cNvPicPr>
            <a:picLocks noChangeAspect="1" noChangeArrowheads="1"/>
          </p:cNvPicPr>
          <p:nvPr/>
        </p:nvPicPr>
        <p:blipFill>
          <a:blip r:embed="rId4" cstate="print"/>
          <a:srcRect/>
          <a:stretch>
            <a:fillRect/>
          </a:stretch>
        </p:blipFill>
        <p:spPr bwMode="auto">
          <a:xfrm>
            <a:off x="6821895" y="3061982"/>
            <a:ext cx="2186860" cy="3221941"/>
          </a:xfrm>
          <a:prstGeom prst="rect">
            <a:avLst/>
          </a:prstGeom>
          <a:noFill/>
          <a:ln w="9525" algn="in">
            <a:noFill/>
            <a:miter lim="800000"/>
            <a:headEnd/>
            <a:tailEnd/>
          </a:ln>
          <a:effectLst/>
        </p:spPr>
      </p:pic>
      <p:sp>
        <p:nvSpPr>
          <p:cNvPr id="5123" name="Inhaltsplatzhalter 2"/>
          <p:cNvSpPr>
            <a:spLocks noGrp="1"/>
          </p:cNvSpPr>
          <p:nvPr>
            <p:ph idx="1"/>
          </p:nvPr>
        </p:nvSpPr>
        <p:spPr>
          <a:xfrm>
            <a:off x="1" y="966049"/>
            <a:ext cx="4236439" cy="4478407"/>
          </a:xfrm>
        </p:spPr>
        <p:txBody>
          <a:bodyPr/>
          <a:lstStyle/>
          <a:p>
            <a:pPr>
              <a:buNone/>
            </a:pPr>
            <a:r>
              <a:rPr lang="de-DE" sz="1600" i="1" dirty="0" smtClean="0"/>
              <a:t>	Die steinerne Stadt  </a:t>
            </a:r>
            <a:r>
              <a:rPr lang="de-DE" sz="1600" dirty="0" smtClean="0"/>
              <a:t>- </a:t>
            </a:r>
            <a:r>
              <a:rPr lang="de-DE" sz="1400" dirty="0" smtClean="0"/>
              <a:t>Projektbeitrag der Steinmetzschule Königslutter 2012/13</a:t>
            </a:r>
            <a:endParaRPr lang="de-DE" sz="1600" dirty="0" smtClean="0"/>
          </a:p>
          <a:p>
            <a:pPr>
              <a:buNone/>
            </a:pPr>
            <a:r>
              <a:rPr lang="de-DE" sz="1200" b="0" dirty="0" smtClean="0"/>
              <a:t>	</a:t>
            </a:r>
          </a:p>
          <a:p>
            <a:pPr>
              <a:buNone/>
            </a:pPr>
            <a:r>
              <a:rPr lang="de-DE" sz="1200" b="0" dirty="0" smtClean="0"/>
              <a:t>	</a:t>
            </a:r>
            <a:r>
              <a:rPr lang="de-DE" sz="1200" dirty="0" smtClean="0"/>
              <a:t>Exkursionen mit fachlichen Partnern</a:t>
            </a:r>
          </a:p>
          <a:p>
            <a:pPr>
              <a:buNone/>
            </a:pPr>
            <a:r>
              <a:rPr lang="de-DE" sz="1200" b="0" dirty="0" smtClean="0"/>
              <a:t> 	</a:t>
            </a:r>
          </a:p>
          <a:p>
            <a:pPr>
              <a:buNone/>
            </a:pPr>
            <a:r>
              <a:rPr lang="de-DE" sz="1200" b="0" dirty="0" smtClean="0"/>
              <a:t>	Die erste Exkursion mit unseren fachlichen Partnern, der Stadtarchäologin Frau Dr. </a:t>
            </a:r>
            <a:r>
              <a:rPr lang="de-DE" sz="1200" b="0" dirty="0" err="1" smtClean="0"/>
              <a:t>Bernatzky</a:t>
            </a:r>
            <a:r>
              <a:rPr lang="de-DE" sz="1200" b="0" dirty="0" smtClean="0"/>
              <a:t> und dem Geologen Herrn </a:t>
            </a:r>
            <a:r>
              <a:rPr lang="de-DE" sz="1200" b="0" dirty="0" err="1" smtClean="0"/>
              <a:t>Zelmer</a:t>
            </a:r>
            <a:r>
              <a:rPr lang="de-DE" sz="1200" b="0" dirty="0" smtClean="0"/>
              <a:t> führte uns zu den historischen Steinbrüchen des </a:t>
            </a:r>
            <a:r>
              <a:rPr lang="de-DE" sz="1200" b="0" dirty="0" err="1" smtClean="0"/>
              <a:t>Elms</a:t>
            </a:r>
            <a:r>
              <a:rPr lang="de-DE" sz="1200" b="0" dirty="0" smtClean="0"/>
              <a:t>. Dabei sollten mögliche Abbaugebiete für das Steinmaterial des „Kaiserdoms“ sondiert werden. Dieses Vorhaben zeigte sich vor Ort jedoch als sehr problematisch.</a:t>
            </a:r>
          </a:p>
          <a:p>
            <a:pPr>
              <a:buNone/>
            </a:pPr>
            <a:endParaRPr lang="de-DE" sz="1200" b="0" dirty="0" smtClean="0"/>
          </a:p>
          <a:p>
            <a:pPr>
              <a:buNone/>
            </a:pPr>
            <a:r>
              <a:rPr lang="de-DE" sz="1200" b="0" dirty="0" smtClean="0"/>
              <a:t>	Eine weitere Exkursion mit der Stadtarchäologin Frau Dr. </a:t>
            </a:r>
            <a:r>
              <a:rPr lang="de-DE" sz="1200" b="0" dirty="0" err="1" smtClean="0"/>
              <a:t>Bernatzky</a:t>
            </a:r>
            <a:r>
              <a:rPr lang="de-DE" sz="1200" b="0" dirty="0" smtClean="0"/>
              <a:t> führte uns zur mittelalterlichen Burgruine Langeleben im </a:t>
            </a:r>
            <a:r>
              <a:rPr lang="de-DE" sz="1200" b="0" dirty="0" err="1" smtClean="0"/>
              <a:t>Elm</a:t>
            </a:r>
            <a:r>
              <a:rPr lang="de-DE" sz="1200" b="0" dirty="0" smtClean="0"/>
              <a:t>.</a:t>
            </a:r>
            <a:br>
              <a:rPr lang="de-DE" sz="1200" b="0" dirty="0" smtClean="0"/>
            </a:br>
            <a:r>
              <a:rPr lang="de-DE" sz="1200" b="0" dirty="0" smtClean="0"/>
              <a:t>Der Wunsch des Landkreises Helmstedt bestand darin, in Kooperation mit der Steinmetzschule Königslutter für die Mauerreste eine Beurteilung der Standsicherheit, Erstellung eines Sanierungskonzeptes mit Kostenplan und Bereitstellung von Fachleuten für die Ausführung zu sorgen.</a:t>
            </a:r>
          </a:p>
          <a:p>
            <a:pPr>
              <a:buNone/>
            </a:pPr>
            <a:r>
              <a:rPr lang="de-DE" sz="1200" b="0" dirty="0" smtClean="0"/>
              <a:t>	</a:t>
            </a:r>
            <a:endParaRPr lang="de-DE" sz="1600" dirty="0" smtClean="0"/>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a:xfrm>
            <a:off x="1" y="966049"/>
            <a:ext cx="4118993" cy="4478407"/>
          </a:xfrm>
        </p:spPr>
        <p:txBody>
          <a:bodyPr/>
          <a:lstStyle/>
          <a:p>
            <a:pPr>
              <a:buNone/>
            </a:pPr>
            <a:r>
              <a:rPr lang="de-DE" sz="1600" i="1" dirty="0" smtClean="0"/>
              <a:t>	Die steinerne Stadt  </a:t>
            </a:r>
            <a:r>
              <a:rPr lang="de-DE" sz="1600" dirty="0" smtClean="0"/>
              <a:t>- </a:t>
            </a:r>
            <a:r>
              <a:rPr lang="de-DE" sz="1400" dirty="0" smtClean="0"/>
              <a:t>Projektbeitrag der Steinmetzschule Königslutter 2012/13</a:t>
            </a:r>
            <a:endParaRPr lang="de-DE" sz="1600" dirty="0" smtClean="0"/>
          </a:p>
          <a:p>
            <a:pPr>
              <a:buNone/>
            </a:pPr>
            <a:r>
              <a:rPr lang="de-DE" sz="1200" b="0" dirty="0" smtClean="0"/>
              <a:t>	</a:t>
            </a:r>
          </a:p>
          <a:p>
            <a:pPr>
              <a:buNone/>
            </a:pPr>
            <a:r>
              <a:rPr lang="de-DE" sz="1200" b="0" dirty="0" smtClean="0"/>
              <a:t>	</a:t>
            </a:r>
          </a:p>
          <a:p>
            <a:pPr>
              <a:lnSpc>
                <a:spcPct val="120000"/>
              </a:lnSpc>
              <a:buNone/>
            </a:pPr>
            <a:r>
              <a:rPr lang="de-DE" sz="1200" b="0" dirty="0" smtClean="0"/>
              <a:t> 	Nach den Exkursionen mit unseren fachlichen Partnern zu den mittelalterlichen Steinbrüchen wurde von uns nach historischen Quellen gesucht. Dabei konnten wir in den Bibliotheken von Braunschweig und Wolfenbüttel umfangreiches Material entdecken.</a:t>
            </a:r>
          </a:p>
          <a:p>
            <a:pPr>
              <a:lnSpc>
                <a:spcPct val="120000"/>
              </a:lnSpc>
              <a:buNone/>
            </a:pPr>
            <a:r>
              <a:rPr lang="de-DE" sz="1200" b="0" dirty="0" smtClean="0"/>
              <a:t>	Die nachfolgend dargestellten Stiche aus den „Instrumentenbüchern“ von 1573 wurden von Herzog Julius in Auftrag gegeben, um den Stand der Technik zu dokumentieren und Standards für den wirtschaftlichen Betrieb seiner Bauprojekte zu setzen.</a:t>
            </a:r>
          </a:p>
          <a:p>
            <a:pPr>
              <a:buNone/>
            </a:pPr>
            <a:r>
              <a:rPr lang="de-DE" sz="1200" b="0" dirty="0" smtClean="0"/>
              <a:t>	 </a:t>
            </a:r>
            <a:endParaRPr lang="de-DE" sz="1600" b="0" dirty="0" smtClean="0"/>
          </a:p>
          <a:p>
            <a:pPr>
              <a:buNone/>
            </a:pPr>
            <a:endParaRPr lang="de-DE" sz="1600" dirty="0" smtClean="0"/>
          </a:p>
        </p:txBody>
      </p:sp>
      <p:pic>
        <p:nvPicPr>
          <p:cNvPr id="2560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27299" y="874495"/>
            <a:ext cx="3045582" cy="2960724"/>
          </a:xfrm>
          <a:prstGeom prst="rect">
            <a:avLst/>
          </a:prstGeom>
          <a:noFill/>
          <a:ln w="9525" algn="in">
            <a:noFill/>
            <a:miter lim="800000"/>
            <a:headEnd/>
            <a:tailEnd/>
          </a:ln>
          <a:effectLst/>
        </p:spPr>
      </p:pic>
      <p:pic>
        <p:nvPicPr>
          <p:cNvPr id="25604" name="Picture 4" descr="Präs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25518" y="3690602"/>
            <a:ext cx="4729249" cy="2180886"/>
          </a:xfrm>
          <a:prstGeom prst="rect">
            <a:avLst/>
          </a:prstGeom>
          <a:noFill/>
          <a:ln w="9525" algn="in">
            <a:noFill/>
            <a:miter lim="800000"/>
            <a:headEnd/>
            <a:tailEnd/>
          </a:ln>
          <a:effectLst/>
        </p:spPr>
      </p:pic>
    </p:spTree>
  </p:cSld>
  <p:clrMapOvr>
    <a:masterClrMapping/>
  </p:clrMapOvr>
  <p:transition spd="med">
    <p:zoom/>
  </p:transition>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E:\tools\eudoranew\attach\Nachhaltigkeit-2.ppt</Template>
  <TotalTime>0</TotalTime>
  <Words>93</Words>
  <Application>Microsoft Office PowerPoint</Application>
  <PresentationFormat>Bildschirmpräsentation (4:3)</PresentationFormat>
  <Paragraphs>52</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Wingdings</vt:lpstr>
      <vt:lpstr>Times New Roman</vt:lpstr>
      <vt:lpstr>Segoe Script</vt:lpstr>
      <vt:lpstr>Leere Präsentation</vt:lpstr>
      <vt:lpstr>Vor 1000 Jahren</vt:lpstr>
      <vt:lpstr>Zielsetzung</vt:lpstr>
      <vt:lpstr>PowerPoint-Präsentation</vt:lpstr>
      <vt:lpstr>PowerPoint-Präsentation</vt:lpstr>
      <vt:lpstr>PowerPoint-Präsentation</vt:lpstr>
      <vt:lpstr>„Vor 1000 Jahren“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"Schulen ans Netz" Neue Chancen für den Schulunterricht</dc:title>
  <dc:creator>psan10</dc:creator>
  <cp:lastModifiedBy>dsd</cp:lastModifiedBy>
  <cp:revision>480</cp:revision>
  <cp:lastPrinted>1999-04-19T17:26:31Z</cp:lastPrinted>
  <dcterms:created xsi:type="dcterms:W3CDTF">1995-06-17T23:31:02Z</dcterms:created>
  <dcterms:modified xsi:type="dcterms:W3CDTF">2013-03-21T08:26:39Z</dcterms:modified>
</cp:coreProperties>
</file>